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handoutMasterIdLst>
    <p:handoutMasterId r:id="rId22"/>
  </p:handoutMasterIdLst>
  <p:sldIdLst>
    <p:sldId id="256" r:id="rId2"/>
    <p:sldId id="258" r:id="rId3"/>
    <p:sldId id="260" r:id="rId4"/>
    <p:sldId id="261" r:id="rId5"/>
    <p:sldId id="259" r:id="rId6"/>
    <p:sldId id="273" r:id="rId7"/>
    <p:sldId id="272" r:id="rId8"/>
    <p:sldId id="257" r:id="rId9"/>
    <p:sldId id="267" r:id="rId10"/>
    <p:sldId id="266" r:id="rId11"/>
    <p:sldId id="268" r:id="rId12"/>
    <p:sldId id="269" r:id="rId13"/>
    <p:sldId id="276" r:id="rId14"/>
    <p:sldId id="262" r:id="rId15"/>
    <p:sldId id="275" r:id="rId16"/>
    <p:sldId id="265" r:id="rId17"/>
    <p:sldId id="270" r:id="rId18"/>
    <p:sldId id="263" r:id="rId19"/>
    <p:sldId id="264" r:id="rId20"/>
    <p:sldId id="271" r:id="rId21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テーマ スタイル 2 - アクセント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53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06DD8-2F62-4F0B-8078-2383647F2B58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B282A-E126-4E0A-B39A-C1C8BC268C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870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94C4-2085-4F3E-A846-89641754FE1C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B31-0158-4F29-B1CA-CA573EE0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56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94C4-2085-4F3E-A846-89641754FE1C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B31-0158-4F29-B1CA-CA573EE0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39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94C4-2085-4F3E-A846-89641754FE1C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B31-0158-4F29-B1CA-CA573EE0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3968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94C4-2085-4F3E-A846-89641754FE1C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B31-0158-4F29-B1CA-CA573EE0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273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94C4-2085-4F3E-A846-89641754FE1C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B31-0158-4F29-B1CA-CA573EE0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4666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94C4-2085-4F3E-A846-89641754FE1C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B31-0158-4F29-B1CA-CA573EE0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94C4-2085-4F3E-A846-89641754FE1C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B31-0158-4F29-B1CA-CA573EE0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35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94C4-2085-4F3E-A846-89641754FE1C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B31-0158-4F29-B1CA-CA573EE0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20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94C4-2085-4F3E-A846-89641754FE1C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B31-0158-4F29-B1CA-CA573EE0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85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94C4-2085-4F3E-A846-89641754FE1C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B31-0158-4F29-B1CA-CA573EE0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07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94C4-2085-4F3E-A846-89641754FE1C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B31-0158-4F29-B1CA-CA573EE0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14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94C4-2085-4F3E-A846-89641754FE1C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B31-0158-4F29-B1CA-CA573EE0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68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94C4-2085-4F3E-A846-89641754FE1C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B31-0158-4F29-B1CA-CA573EE0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37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94C4-2085-4F3E-A846-89641754FE1C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B31-0158-4F29-B1CA-CA573EE0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2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94C4-2085-4F3E-A846-89641754FE1C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B31-0158-4F29-B1CA-CA573EE0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72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94C4-2085-4F3E-A846-89641754FE1C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B31-0158-4F29-B1CA-CA573EE0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40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94C4-2085-4F3E-A846-89641754FE1C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9BDB31-0158-4F29-B1CA-CA573EE05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77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"/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384851"/>
            <a:ext cx="6858000" cy="1114697"/>
          </a:xfrm>
        </p:spPr>
        <p:txBody>
          <a:bodyPr>
            <a:normAutofit/>
          </a:bodyPr>
          <a:lstStyle/>
          <a:p>
            <a:r>
              <a:rPr lang="ja-JP" altLang="en-US" sz="6000" dirty="0"/>
              <a:t>斎宮前夜の明和町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sz="3000" dirty="0">
                <a:solidFill>
                  <a:schemeClr val="tx1"/>
                </a:solidFill>
              </a:rPr>
              <a:t>―</a:t>
            </a:r>
            <a:r>
              <a:rPr lang="ja-JP" altLang="en-US" sz="3000" dirty="0">
                <a:solidFill>
                  <a:schemeClr val="tx1"/>
                </a:solidFill>
              </a:rPr>
              <a:t>坂本古墳群１号墳を中心に</a:t>
            </a:r>
            <a:r>
              <a:rPr lang="en-US" altLang="ja-JP" sz="3000" dirty="0">
                <a:solidFill>
                  <a:schemeClr val="tx1"/>
                </a:solidFill>
              </a:rPr>
              <a:t>―</a:t>
            </a:r>
            <a:endParaRPr lang="ja-JP" altLang="en-US" sz="3000" dirty="0">
              <a:solidFill>
                <a:schemeClr val="tx1"/>
              </a:solidFill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5528603" y="4800600"/>
            <a:ext cx="3140612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800" dirty="0"/>
              <a:t>２０１８０２０３</a:t>
            </a:r>
            <a:endParaRPr lang="en-US" altLang="ja-JP" sz="1800" dirty="0"/>
          </a:p>
          <a:p>
            <a:pPr algn="r"/>
            <a:r>
              <a:rPr lang="ja-JP" altLang="en-US" sz="1800" dirty="0"/>
              <a:t>明和町斎宮跡・文化観光課</a:t>
            </a:r>
            <a:endParaRPr lang="en-US" altLang="ja-JP" sz="1800" dirty="0"/>
          </a:p>
          <a:p>
            <a:pPr algn="r"/>
            <a:r>
              <a:rPr lang="ja-JP" altLang="en-US" sz="1800" dirty="0"/>
              <a:t>　　乾　哲也</a:t>
            </a: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543365" y="1118145"/>
            <a:ext cx="5771271" cy="42642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dirty="0"/>
              <a:t>シンポジウム　斎宮跡と久留倍官衙遺跡</a:t>
            </a:r>
          </a:p>
        </p:txBody>
      </p:sp>
    </p:spTree>
    <p:extLst>
      <p:ext uri="{BB962C8B-B14F-4D97-AF65-F5344CB8AC3E}">
        <p14:creationId xmlns:p14="http://schemas.microsoft.com/office/powerpoint/2010/main" val="21883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3901" y="876348"/>
            <a:ext cx="6858000" cy="825103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金銅装頭椎大刀の出土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0" y="2237387"/>
            <a:ext cx="5475719" cy="387150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45" y="4248954"/>
            <a:ext cx="2677435" cy="189298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45" y="2240761"/>
            <a:ext cx="2677435" cy="189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584806" y="3974165"/>
            <a:ext cx="3425551" cy="1704786"/>
          </a:xfrm>
        </p:spPr>
        <p:txBody>
          <a:bodyPr/>
          <a:lstStyle/>
          <a:p>
            <a:pPr algn="just"/>
            <a:r>
              <a:rPr lang="ja-JP" altLang="en-US" sz="2100" b="1" dirty="0">
                <a:solidFill>
                  <a:schemeClr val="accent5"/>
                </a:solidFill>
              </a:rPr>
              <a:t>金銅装頭椎大刀は大和朝廷から地方豪族（特に東日本）に下賜されたものとみられる。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1" t="19194" r="1501" b="21720"/>
          <a:stretch/>
        </p:blipFill>
        <p:spPr>
          <a:xfrm>
            <a:off x="-91034" y="857250"/>
            <a:ext cx="5446391" cy="255814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27381" r="4123" b="17240"/>
          <a:stretch/>
        </p:blipFill>
        <p:spPr>
          <a:xfrm>
            <a:off x="0" y="3415393"/>
            <a:ext cx="5384385" cy="259021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06" y="857856"/>
            <a:ext cx="3559194" cy="282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03513" y="272143"/>
            <a:ext cx="5825202" cy="1749133"/>
          </a:xfrm>
        </p:spPr>
        <p:txBody>
          <a:bodyPr/>
          <a:lstStyle/>
          <a:p>
            <a:pPr algn="l"/>
            <a:r>
              <a:rPr kumimoji="1" lang="ja-JP" altLang="en-US" dirty="0" smtClean="0"/>
              <a:t>坂本１号墳の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特殊性とは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597638"/>
              </p:ext>
            </p:extLst>
          </p:nvPr>
        </p:nvGraphicFramePr>
        <p:xfrm>
          <a:off x="903513" y="2413162"/>
          <a:ext cx="6574972" cy="37236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1510">
                  <a:extLst>
                    <a:ext uri="{9D8B030D-6E8A-4147-A177-3AD203B41FA5}">
                      <a16:colId xmlns:a16="http://schemas.microsoft.com/office/drawing/2014/main" val="1893611886"/>
                    </a:ext>
                  </a:extLst>
                </a:gridCol>
                <a:gridCol w="2628908">
                  <a:extLst>
                    <a:ext uri="{9D8B030D-6E8A-4147-A177-3AD203B41FA5}">
                      <a16:colId xmlns:a16="http://schemas.microsoft.com/office/drawing/2014/main" val="2956304423"/>
                    </a:ext>
                  </a:extLst>
                </a:gridCol>
                <a:gridCol w="2254554">
                  <a:extLst>
                    <a:ext uri="{9D8B030D-6E8A-4147-A177-3AD203B41FA5}">
                      <a16:colId xmlns:a16="http://schemas.microsoft.com/office/drawing/2014/main" val="1895802189"/>
                    </a:ext>
                  </a:extLst>
                </a:gridCol>
              </a:tblGrid>
              <a:tr h="410294">
                <a:tc>
                  <a:txBody>
                    <a:bodyPr/>
                    <a:lstStyle/>
                    <a:p>
                      <a:pPr algn="ctr"/>
                      <a:endParaRPr kumimoji="1" lang="ja-JP" altLang="en-US" sz="1900" dirty="0"/>
                    </a:p>
                  </a:txBody>
                  <a:tcPr marL="85586" marR="85586" marT="42793" marB="4279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dirty="0" smtClean="0"/>
                        <a:t>坂本１号墳</a:t>
                      </a:r>
                      <a:endParaRPr kumimoji="1" lang="ja-JP" altLang="en-US" sz="1900" dirty="0"/>
                    </a:p>
                  </a:txBody>
                  <a:tcPr marL="85586" marR="85586" marT="42793" marB="4279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dirty="0" smtClean="0"/>
                        <a:t>周辺の古墳</a:t>
                      </a:r>
                      <a:endParaRPr kumimoji="1" lang="ja-JP" altLang="en-US" sz="1900" dirty="0"/>
                    </a:p>
                  </a:txBody>
                  <a:tcPr marL="85586" marR="85586" marT="42793" marB="42793"/>
                </a:tc>
                <a:extLst>
                  <a:ext uri="{0D108BD9-81ED-4DB2-BD59-A6C34878D82A}">
                    <a16:rowId xmlns:a16="http://schemas.microsoft.com/office/drawing/2014/main" val="1741862742"/>
                  </a:ext>
                </a:extLst>
              </a:tr>
              <a:tr h="4102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dirty="0" smtClean="0"/>
                        <a:t>古墳の形</a:t>
                      </a:r>
                      <a:endParaRPr kumimoji="1" lang="ja-JP" altLang="en-US" sz="1900" dirty="0"/>
                    </a:p>
                  </a:txBody>
                  <a:tcPr marL="85586" marR="85586" marT="42793" marB="4279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dirty="0" smtClean="0"/>
                        <a:t>前方後方墳</a:t>
                      </a:r>
                      <a:endParaRPr kumimoji="1" lang="ja-JP" altLang="en-US" sz="1900" dirty="0"/>
                    </a:p>
                  </a:txBody>
                  <a:tcPr marL="85586" marR="85586" marT="42793" marB="4279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dirty="0" smtClean="0"/>
                        <a:t>方墳または円墳</a:t>
                      </a:r>
                      <a:endParaRPr kumimoji="1" lang="ja-JP" altLang="en-US" sz="1900" dirty="0"/>
                    </a:p>
                  </a:txBody>
                  <a:tcPr marL="85586" marR="85586" marT="42793" marB="42793"/>
                </a:tc>
                <a:extLst>
                  <a:ext uri="{0D108BD9-81ED-4DB2-BD59-A6C34878D82A}">
                    <a16:rowId xmlns:a16="http://schemas.microsoft.com/office/drawing/2014/main" val="2030686608"/>
                  </a:ext>
                </a:extLst>
              </a:tr>
              <a:tr h="7260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900" dirty="0" smtClean="0"/>
                        <a:t>古墳の大きさ</a:t>
                      </a:r>
                      <a:endParaRPr kumimoji="1" lang="ja-JP" altLang="en-US" sz="1900" dirty="0"/>
                    </a:p>
                  </a:txBody>
                  <a:tcPr marL="85586" marR="85586" marT="42793" marB="427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900" dirty="0" smtClean="0"/>
                        <a:t>全長</a:t>
                      </a:r>
                      <a:r>
                        <a:rPr kumimoji="1" lang="en-US" altLang="ja-JP" sz="1900" dirty="0" smtClean="0"/>
                        <a:t>38m</a:t>
                      </a:r>
                      <a:r>
                        <a:rPr kumimoji="1" lang="ja-JP" altLang="en-US" sz="1900" dirty="0" err="1" smtClean="0"/>
                        <a:t>、</a:t>
                      </a:r>
                      <a:r>
                        <a:rPr kumimoji="1" lang="ja-JP" altLang="en-US" sz="1900" dirty="0" smtClean="0"/>
                        <a:t>高さ</a:t>
                      </a:r>
                      <a:r>
                        <a:rPr kumimoji="1" lang="en-US" altLang="ja-JP" sz="1900" dirty="0" smtClean="0"/>
                        <a:t>4.2m</a:t>
                      </a:r>
                      <a:endParaRPr kumimoji="1" lang="ja-JP" altLang="en-US" sz="1900" dirty="0"/>
                    </a:p>
                  </a:txBody>
                  <a:tcPr marL="85586" marR="85586" marT="42793" marB="4279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dirty="0" smtClean="0"/>
                        <a:t>全長</a:t>
                      </a:r>
                      <a:r>
                        <a:rPr kumimoji="1" lang="en-US" altLang="ja-JP" sz="1900" dirty="0" smtClean="0"/>
                        <a:t>15m</a:t>
                      </a:r>
                      <a:r>
                        <a:rPr kumimoji="1" lang="ja-JP" altLang="en-US" sz="1900" dirty="0" smtClean="0"/>
                        <a:t>ほど、</a:t>
                      </a:r>
                      <a:endParaRPr kumimoji="1" lang="en-US" altLang="ja-JP" sz="1900" dirty="0" smtClean="0"/>
                    </a:p>
                    <a:p>
                      <a:pPr algn="ctr"/>
                      <a:r>
                        <a:rPr kumimoji="1" lang="ja-JP" altLang="en-US" sz="1900" dirty="0" smtClean="0"/>
                        <a:t>高さ</a:t>
                      </a:r>
                      <a:r>
                        <a:rPr kumimoji="1" lang="en-US" altLang="ja-JP" sz="1900" dirty="0" smtClean="0"/>
                        <a:t>1</a:t>
                      </a:r>
                      <a:r>
                        <a:rPr kumimoji="1" lang="ja-JP" altLang="en-US" sz="1900" dirty="0" smtClean="0"/>
                        <a:t>～</a:t>
                      </a:r>
                      <a:r>
                        <a:rPr kumimoji="1" lang="en-US" altLang="ja-JP" sz="1900" dirty="0" smtClean="0"/>
                        <a:t>2m</a:t>
                      </a:r>
                      <a:endParaRPr kumimoji="1" lang="ja-JP" altLang="en-US" sz="1900" dirty="0"/>
                    </a:p>
                  </a:txBody>
                  <a:tcPr marL="85586" marR="85586" marT="42793" marB="42793"/>
                </a:tc>
                <a:extLst>
                  <a:ext uri="{0D108BD9-81ED-4DB2-BD59-A6C34878D82A}">
                    <a16:rowId xmlns:a16="http://schemas.microsoft.com/office/drawing/2014/main" val="2423188499"/>
                  </a:ext>
                </a:extLst>
              </a:tr>
              <a:tr h="7249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900" dirty="0" smtClean="0"/>
                        <a:t>古墳の場所</a:t>
                      </a:r>
                      <a:endParaRPr kumimoji="1" lang="ja-JP" altLang="en-US" sz="1900" dirty="0"/>
                    </a:p>
                  </a:txBody>
                  <a:tcPr marL="85586" marR="85586" marT="42793" marB="427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900" dirty="0" smtClean="0"/>
                        <a:t>見晴らしの良い台地端</a:t>
                      </a:r>
                      <a:endParaRPr kumimoji="1" lang="ja-JP" altLang="en-US" sz="1900" dirty="0"/>
                    </a:p>
                  </a:txBody>
                  <a:tcPr marL="85586" marR="85586" marT="42793" marB="4279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900" dirty="0" smtClean="0"/>
                        <a:t>見晴らしは悪い</a:t>
                      </a:r>
                      <a:endParaRPr kumimoji="1" lang="ja-JP" altLang="en-US" sz="1900" dirty="0"/>
                    </a:p>
                  </a:txBody>
                  <a:tcPr marL="85586" marR="85586" marT="42793" marB="42793"/>
                </a:tc>
                <a:extLst>
                  <a:ext uri="{0D108BD9-81ED-4DB2-BD59-A6C34878D82A}">
                    <a16:rowId xmlns:a16="http://schemas.microsoft.com/office/drawing/2014/main" val="4244746092"/>
                  </a:ext>
                </a:extLst>
              </a:tr>
              <a:tr h="7260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900" dirty="0" smtClean="0"/>
                        <a:t>副葬品</a:t>
                      </a:r>
                      <a:endParaRPr kumimoji="1" lang="ja-JP" altLang="en-US" sz="1900" dirty="0"/>
                    </a:p>
                  </a:txBody>
                  <a:tcPr marL="85586" marR="85586" marT="42793" marB="4279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dirty="0" smtClean="0"/>
                        <a:t>金銅装頭椎大刀、鉄刀、須恵器</a:t>
                      </a:r>
                      <a:endParaRPr kumimoji="1" lang="ja-JP" altLang="en-US" sz="1900" dirty="0"/>
                    </a:p>
                  </a:txBody>
                  <a:tcPr marL="85586" marR="85586" marT="42793" marB="4279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dirty="0" smtClean="0"/>
                        <a:t>須恵器のみ</a:t>
                      </a:r>
                      <a:endParaRPr kumimoji="1" lang="ja-JP" altLang="en-US" sz="1900" dirty="0"/>
                    </a:p>
                  </a:txBody>
                  <a:tcPr marL="85586" marR="85586" marT="42793" marB="42793"/>
                </a:tc>
                <a:extLst>
                  <a:ext uri="{0D108BD9-81ED-4DB2-BD59-A6C34878D82A}">
                    <a16:rowId xmlns:a16="http://schemas.microsoft.com/office/drawing/2014/main" val="515911671"/>
                  </a:ext>
                </a:extLst>
              </a:tr>
              <a:tr h="7260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900" dirty="0" smtClean="0"/>
                        <a:t>埋葬施設</a:t>
                      </a:r>
                      <a:endParaRPr kumimoji="1" lang="ja-JP" altLang="en-US" sz="1900" dirty="0"/>
                    </a:p>
                  </a:txBody>
                  <a:tcPr marL="85586" marR="85586" marT="42793" marB="4279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dirty="0" smtClean="0"/>
                        <a:t>長さ</a:t>
                      </a:r>
                      <a:r>
                        <a:rPr kumimoji="1" lang="en-US" altLang="ja-JP" sz="1900" dirty="0" smtClean="0"/>
                        <a:t>4.7m</a:t>
                      </a:r>
                      <a:r>
                        <a:rPr kumimoji="1" lang="ja-JP" altLang="en-US" sz="1900" dirty="0" smtClean="0"/>
                        <a:t>の</a:t>
                      </a:r>
                      <a:endParaRPr kumimoji="1" lang="en-US" altLang="ja-JP" sz="1900" dirty="0" smtClean="0"/>
                    </a:p>
                    <a:p>
                      <a:pPr algn="ctr"/>
                      <a:r>
                        <a:rPr kumimoji="1" lang="ja-JP" altLang="en-US" sz="1900" dirty="0" smtClean="0"/>
                        <a:t>割竹形木棺</a:t>
                      </a:r>
                      <a:endParaRPr kumimoji="1" lang="ja-JP" altLang="en-US" sz="1900" dirty="0"/>
                    </a:p>
                  </a:txBody>
                  <a:tcPr marL="85586" marR="85586" marT="42793" marB="4279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dirty="0" smtClean="0"/>
                        <a:t>長さ</a:t>
                      </a:r>
                      <a:r>
                        <a:rPr kumimoji="1" lang="en-US" altLang="ja-JP" sz="1900" dirty="0" smtClean="0"/>
                        <a:t>2m</a:t>
                      </a:r>
                      <a:r>
                        <a:rPr kumimoji="1" lang="ja-JP" altLang="en-US" sz="1900" dirty="0" smtClean="0"/>
                        <a:t>ほどの</a:t>
                      </a:r>
                      <a:endParaRPr kumimoji="1" lang="en-US" altLang="ja-JP" sz="1900" dirty="0" smtClean="0"/>
                    </a:p>
                    <a:p>
                      <a:pPr algn="ctr"/>
                      <a:r>
                        <a:rPr kumimoji="1" lang="ja-JP" altLang="en-US" sz="1900" dirty="0" smtClean="0"/>
                        <a:t>箱形木棺</a:t>
                      </a:r>
                      <a:endParaRPr kumimoji="1" lang="ja-JP" altLang="en-US" sz="1900" dirty="0"/>
                    </a:p>
                  </a:txBody>
                  <a:tcPr marL="85586" marR="85586" marT="42793" marB="42793"/>
                </a:tc>
                <a:extLst>
                  <a:ext uri="{0D108BD9-81ED-4DB2-BD59-A6C34878D82A}">
                    <a16:rowId xmlns:a16="http://schemas.microsoft.com/office/drawing/2014/main" val="1577907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0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75432" y="4520665"/>
            <a:ext cx="3913726" cy="1212478"/>
          </a:xfrm>
        </p:spPr>
        <p:txBody>
          <a:bodyPr>
            <a:noAutofit/>
          </a:bodyPr>
          <a:lstStyle/>
          <a:p>
            <a:pPr algn="just"/>
            <a:r>
              <a:rPr kumimoji="1" lang="ja-JP" altLang="en-US" sz="2400" dirty="0" smtClean="0">
                <a:solidFill>
                  <a:srgbClr val="FF0000"/>
                </a:solidFill>
              </a:rPr>
              <a:t>坂本１号墳以外の７世紀の前方後方墳は千葉県に５基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algn="just"/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5" y="0"/>
            <a:ext cx="4780577" cy="6858000"/>
          </a:xfrm>
          <a:prstGeom prst="rect">
            <a:avLst/>
          </a:prstGeom>
        </p:spPr>
      </p:pic>
      <p:sp>
        <p:nvSpPr>
          <p:cNvPr id="6" name="サブタイトル 2"/>
          <p:cNvSpPr txBox="1">
            <a:spLocks/>
          </p:cNvSpPr>
          <p:nvPr/>
        </p:nvSpPr>
        <p:spPr>
          <a:xfrm>
            <a:off x="4901261" y="942892"/>
            <a:ext cx="4242739" cy="20760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ja-JP" altLang="en-US" sz="2400" dirty="0" smtClean="0">
                <a:solidFill>
                  <a:schemeClr val="tx1"/>
                </a:solidFill>
              </a:rPr>
              <a:t>千葉県市原市　六孫王原古墳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just"/>
            <a:r>
              <a:rPr lang="ja-JP" altLang="en-US" sz="2400" dirty="0" smtClean="0">
                <a:solidFill>
                  <a:schemeClr val="tx1"/>
                </a:solidFill>
              </a:rPr>
              <a:t>７世紀後半　全長</a:t>
            </a:r>
            <a:r>
              <a:rPr lang="en-US" altLang="ja-JP" sz="2400" dirty="0" smtClean="0">
                <a:solidFill>
                  <a:schemeClr val="tx1"/>
                </a:solidFill>
              </a:rPr>
              <a:t>53.1m</a:t>
            </a:r>
          </a:p>
          <a:p>
            <a:r>
              <a:rPr lang="ja-JP" altLang="en-US" sz="1400" dirty="0" smtClean="0">
                <a:solidFill>
                  <a:schemeClr val="tx1"/>
                </a:solidFill>
              </a:rPr>
              <a:t>滝口　宏</a:t>
            </a:r>
            <a:r>
              <a:rPr lang="en-US" altLang="ja-JP" sz="1400" dirty="0" smtClean="0">
                <a:solidFill>
                  <a:schemeClr val="tx1"/>
                </a:solidFill>
              </a:rPr>
              <a:t>『</a:t>
            </a:r>
            <a:r>
              <a:rPr lang="ja-JP" altLang="en-US" sz="1400" dirty="0" smtClean="0">
                <a:solidFill>
                  <a:schemeClr val="tx1"/>
                </a:solidFill>
              </a:rPr>
              <a:t>古墳時代研究</a:t>
            </a:r>
            <a:r>
              <a:rPr lang="en-US" altLang="ja-JP" sz="1400" dirty="0" smtClean="0">
                <a:solidFill>
                  <a:schemeClr val="tx1"/>
                </a:solidFill>
              </a:rPr>
              <a:t>Ⅱ』</a:t>
            </a:r>
            <a:r>
              <a:rPr lang="ja-JP" altLang="en-US" sz="1400" dirty="0" smtClean="0">
                <a:solidFill>
                  <a:schemeClr val="tx1"/>
                </a:solidFill>
              </a:rPr>
              <a:t>より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7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00798" y="261803"/>
            <a:ext cx="6858000" cy="162835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坂本古墳群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１号墳の年代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00799" y="3518503"/>
            <a:ext cx="6185372" cy="3020991"/>
          </a:xfrm>
        </p:spPr>
        <p:txBody>
          <a:bodyPr>
            <a:noAutofit/>
          </a:bodyPr>
          <a:lstStyle/>
          <a:p>
            <a:pPr algn="just"/>
            <a:r>
              <a:rPr lang="ja-JP" altLang="en-US" sz="2000" dirty="0" smtClean="0">
                <a:solidFill>
                  <a:schemeClr val="tx1"/>
                </a:solidFill>
              </a:rPr>
              <a:t>●埋葬施設は木棺直葬で、盗掘が及んでいなかっ　　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just"/>
            <a:r>
              <a:rPr lang="ja-JP" altLang="en-US" sz="2000" dirty="0">
                <a:solidFill>
                  <a:schemeClr val="tx1"/>
                </a:solidFill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</a:rPr>
              <a:t>たため、追葬や後世のかく乱はない。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just"/>
            <a:endParaRPr lang="en-US" altLang="ja-JP" sz="2000" dirty="0" smtClean="0">
              <a:solidFill>
                <a:schemeClr val="tx1"/>
              </a:solidFill>
            </a:endParaRPr>
          </a:p>
          <a:p>
            <a:pPr algn="just"/>
            <a:r>
              <a:rPr lang="ja-JP" altLang="en-US" sz="2000" dirty="0">
                <a:solidFill>
                  <a:schemeClr val="tx1"/>
                </a:solidFill>
              </a:rPr>
              <a:t>●</a:t>
            </a:r>
            <a:r>
              <a:rPr lang="ja-JP" altLang="en-US" sz="2000" dirty="0" smtClean="0">
                <a:solidFill>
                  <a:schemeClr val="tx1"/>
                </a:solidFill>
              </a:rPr>
              <a:t>副葬されていた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須恵器と金銅装頭椎大刀から、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just"/>
            <a:r>
              <a:rPr lang="ja-JP" altLang="en-US" sz="2000" dirty="0">
                <a:solidFill>
                  <a:schemeClr val="tx1"/>
                </a:solidFill>
              </a:rPr>
              <a:t>　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７世紀前半（西暦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600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年代前半）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just"/>
            <a:endParaRPr lang="en-US" altLang="ja-JP" sz="2000" dirty="0" smtClean="0">
              <a:solidFill>
                <a:schemeClr val="tx1"/>
              </a:solidFill>
            </a:endParaRPr>
          </a:p>
          <a:p>
            <a:pPr algn="just"/>
            <a:r>
              <a:rPr lang="ja-JP" altLang="en-US" sz="2000" dirty="0" smtClean="0">
                <a:solidFill>
                  <a:schemeClr val="tx1"/>
                </a:solidFill>
              </a:rPr>
              <a:t>古墳時代終末期と呼ばれ、飛鳥時代と並行する時代</a:t>
            </a:r>
            <a:endParaRPr kumimoji="1" lang="en-US" altLang="ja-JP" sz="2000" dirty="0" smtClean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38" y="531126"/>
            <a:ext cx="3495294" cy="271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5" y="87528"/>
            <a:ext cx="8899906" cy="591993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029200" y="59590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桜井達彦「頭椎大刀の編年に関する一考察」より</a:t>
            </a:r>
            <a:endParaRPr kumimoji="1" lang="ja-JP" altLang="en-US" sz="1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31837" y="4057071"/>
            <a:ext cx="1078992" cy="272491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09600" y="6266800"/>
            <a:ext cx="429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須恵器の年代と同じ７世紀前半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57943" y="261257"/>
            <a:ext cx="1901371" cy="4618774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85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06269" y="333157"/>
            <a:ext cx="4426520" cy="1827091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坂本１号墳の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被葬者とは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45909" y="4604224"/>
            <a:ext cx="6707919" cy="1593376"/>
          </a:xfrm>
        </p:spPr>
        <p:txBody>
          <a:bodyPr>
            <a:noAutofit/>
          </a:bodyPr>
          <a:lstStyle/>
          <a:p>
            <a:pPr algn="just"/>
            <a:r>
              <a:rPr lang="ja-JP" altLang="en-US" sz="2000" dirty="0" smtClean="0">
                <a:solidFill>
                  <a:schemeClr val="tx1"/>
                </a:solidFill>
              </a:rPr>
              <a:t>●坂本古墳群は古代の多気郡（竹郷、麻続郷、有爾郷）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just"/>
            <a:r>
              <a:rPr lang="ja-JP" altLang="en-US" sz="2000" dirty="0">
                <a:solidFill>
                  <a:schemeClr val="tx1"/>
                </a:solidFill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</a:rPr>
              <a:t>のうち、麻続郷に位置していると考えられる。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just"/>
            <a:endParaRPr lang="en-US" altLang="ja-JP" sz="2000" dirty="0" smtClean="0">
              <a:solidFill>
                <a:schemeClr val="tx1"/>
              </a:solidFill>
            </a:endParaRPr>
          </a:p>
          <a:p>
            <a:pPr algn="just"/>
            <a:r>
              <a:rPr lang="ja-JP" altLang="en-US" sz="2000" dirty="0" smtClean="0">
                <a:solidFill>
                  <a:schemeClr val="tx1"/>
                </a:solidFill>
              </a:rPr>
              <a:t>●古代に活躍した麻続氏の領域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3262019" y="2306060"/>
            <a:ext cx="1315020" cy="544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443843" y="2996158"/>
            <a:ext cx="2911929" cy="69612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050" dirty="0" smtClean="0"/>
              <a:t>わからない</a:t>
            </a:r>
            <a:endParaRPr lang="en-US" altLang="ja-JP" sz="405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992413" y="3776813"/>
            <a:ext cx="5814787" cy="69612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050" dirty="0" smtClean="0"/>
              <a:t>どんな可能性があるか</a:t>
            </a:r>
            <a:endParaRPr lang="en-US" altLang="ja-JP" sz="4050" dirty="0"/>
          </a:p>
        </p:txBody>
      </p:sp>
    </p:spTree>
    <p:extLst>
      <p:ext uri="{BB962C8B-B14F-4D97-AF65-F5344CB8AC3E}">
        <p14:creationId xmlns:p14="http://schemas.microsoft.com/office/powerpoint/2010/main" val="68330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17386" y="508906"/>
            <a:ext cx="5825202" cy="795670"/>
          </a:xfrm>
        </p:spPr>
        <p:txBody>
          <a:bodyPr/>
          <a:lstStyle/>
          <a:p>
            <a:pPr algn="l"/>
            <a:r>
              <a:rPr lang="ja-JP" altLang="en-US" dirty="0" smtClean="0"/>
              <a:t>麻</a:t>
            </a:r>
            <a:r>
              <a:rPr lang="ja-JP" altLang="en-US" dirty="0"/>
              <a:t>続</a:t>
            </a:r>
            <a:r>
              <a:rPr kumimoji="1" lang="ja-JP" altLang="en-US" dirty="0" smtClean="0"/>
              <a:t>氏とは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17386" y="1586594"/>
            <a:ext cx="6910614" cy="4291692"/>
          </a:xfrm>
        </p:spPr>
        <p:txBody>
          <a:bodyPr>
            <a:noAutofit/>
          </a:bodyPr>
          <a:lstStyle/>
          <a:p>
            <a:pPr algn="just"/>
            <a:r>
              <a:rPr kumimoji="1" lang="ja-JP" altLang="en-US" sz="2000" dirty="0" smtClean="0">
                <a:solidFill>
                  <a:schemeClr val="tx1"/>
                </a:solidFill>
              </a:rPr>
              <a:t>●神宮神衣祭に奉献していたとされる氏族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just"/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just"/>
            <a:r>
              <a:rPr lang="ja-JP" altLang="en-US" sz="2000" dirty="0">
                <a:solidFill>
                  <a:schemeClr val="tx1"/>
                </a:solidFill>
              </a:rPr>
              <a:t>●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文献に出てくる古代氏族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just"/>
            <a:r>
              <a:rPr kumimoji="1" lang="ja-JP" altLang="en-US" sz="2000" dirty="0" smtClean="0">
                <a:solidFill>
                  <a:schemeClr val="tx1"/>
                </a:solidFill>
              </a:rPr>
              <a:t>　・崇神天皇に夢見を告げた「伊勢麻続君」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日本書紀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』</a:t>
            </a:r>
          </a:p>
          <a:p>
            <a:pPr algn="just"/>
            <a:r>
              <a:rPr lang="ja-JP" altLang="en-US" sz="2000" dirty="0">
                <a:solidFill>
                  <a:schemeClr val="tx1"/>
                </a:solidFill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</a:rPr>
              <a:t>・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流罪にされた</a:t>
            </a:r>
            <a:r>
              <a:rPr lang="ja-JP" altLang="en-US" sz="2000" dirty="0" smtClean="0">
                <a:solidFill>
                  <a:schemeClr val="tx1"/>
                </a:solidFill>
              </a:rPr>
              <a:t>「麻続王」</a:t>
            </a:r>
            <a:r>
              <a:rPr lang="en-US" altLang="ja-JP" sz="2000" dirty="0" smtClean="0">
                <a:solidFill>
                  <a:schemeClr val="tx1"/>
                </a:solidFill>
              </a:rPr>
              <a:t>『</a:t>
            </a:r>
            <a:r>
              <a:rPr lang="ja-JP" altLang="en-US" sz="2000" dirty="0" smtClean="0">
                <a:solidFill>
                  <a:schemeClr val="tx1"/>
                </a:solidFill>
              </a:rPr>
              <a:t>万葉集</a:t>
            </a:r>
            <a:r>
              <a:rPr lang="en-US" altLang="ja-JP" sz="2000" dirty="0" smtClean="0">
                <a:solidFill>
                  <a:schemeClr val="tx1"/>
                </a:solidFill>
              </a:rPr>
              <a:t>』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just"/>
            <a:r>
              <a:rPr lang="ja-JP" altLang="en-US" sz="2000" dirty="0" smtClean="0">
                <a:solidFill>
                  <a:schemeClr val="tx1"/>
                </a:solidFill>
              </a:rPr>
              <a:t>　・土師器を作る工人で「麻続部春子女」「麻続部倭人」　　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just"/>
            <a:r>
              <a:rPr lang="ja-JP" altLang="en-US" sz="2000" dirty="0">
                <a:solidFill>
                  <a:schemeClr val="tx1"/>
                </a:solidFill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</a:rPr>
              <a:t>　親子。</a:t>
            </a:r>
            <a:r>
              <a:rPr lang="en-US" altLang="ja-JP" sz="2000" dirty="0" smtClean="0">
                <a:solidFill>
                  <a:schemeClr val="tx1"/>
                </a:solidFill>
              </a:rPr>
              <a:t>『</a:t>
            </a:r>
            <a:r>
              <a:rPr lang="ja-JP" altLang="en-US" sz="2000" dirty="0" smtClean="0">
                <a:solidFill>
                  <a:schemeClr val="tx1"/>
                </a:solidFill>
              </a:rPr>
              <a:t>皇大神宮儀式帳</a:t>
            </a:r>
            <a:r>
              <a:rPr lang="en-US" altLang="ja-JP" sz="2000" dirty="0" smtClean="0">
                <a:solidFill>
                  <a:schemeClr val="tx1"/>
                </a:solidFill>
              </a:rPr>
              <a:t>』</a:t>
            </a:r>
          </a:p>
          <a:p>
            <a:pPr algn="just"/>
            <a:r>
              <a:rPr lang="ja-JP" altLang="en-US" sz="2000" dirty="0" smtClean="0">
                <a:solidFill>
                  <a:schemeClr val="tx1"/>
                </a:solidFill>
              </a:rPr>
              <a:t>　・「竹村」の督領</a:t>
            </a:r>
            <a:r>
              <a:rPr lang="ja-JP" altLang="en-US" sz="2000" dirty="0">
                <a:solidFill>
                  <a:schemeClr val="tx1"/>
                </a:solidFill>
              </a:rPr>
              <a:t>「</a:t>
            </a:r>
            <a:r>
              <a:rPr lang="ja-JP" altLang="en-US" sz="2000" dirty="0" smtClean="0">
                <a:solidFill>
                  <a:schemeClr val="tx1"/>
                </a:solidFill>
              </a:rPr>
              <a:t>麻続連廣背」</a:t>
            </a:r>
            <a:r>
              <a:rPr lang="en-US" altLang="ja-JP" sz="2000" dirty="0" smtClean="0">
                <a:solidFill>
                  <a:schemeClr val="tx1"/>
                </a:solidFill>
              </a:rPr>
              <a:t>『</a:t>
            </a:r>
            <a:r>
              <a:rPr lang="ja-JP" altLang="en-US" sz="2000" dirty="0" smtClean="0">
                <a:solidFill>
                  <a:schemeClr val="tx1"/>
                </a:solidFill>
              </a:rPr>
              <a:t>皇大神宮儀式帳</a:t>
            </a:r>
            <a:r>
              <a:rPr lang="en-US" altLang="ja-JP" sz="2000" dirty="0" smtClean="0">
                <a:solidFill>
                  <a:schemeClr val="tx1"/>
                </a:solidFill>
              </a:rPr>
              <a:t>』</a:t>
            </a:r>
          </a:p>
          <a:p>
            <a:pPr algn="just"/>
            <a:endParaRPr lang="en-US" altLang="ja-JP" sz="2000" dirty="0">
              <a:solidFill>
                <a:schemeClr val="tx1"/>
              </a:solidFill>
            </a:endParaRPr>
          </a:p>
          <a:p>
            <a:pPr algn="just"/>
            <a:r>
              <a:rPr lang="ja-JP" altLang="en-US" sz="2000" dirty="0" smtClean="0">
                <a:solidFill>
                  <a:schemeClr val="tx1"/>
                </a:solidFill>
              </a:rPr>
              <a:t>その他、様々な史料に登場。有力な氏族であったよう。</a:t>
            </a:r>
            <a:endParaRPr kumimoji="1"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377042" y="6232525"/>
            <a:ext cx="6591301" cy="625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ja-JP" altLang="en-US" sz="2400" dirty="0" smtClean="0">
                <a:solidFill>
                  <a:srgbClr val="FF0000"/>
                </a:solidFill>
              </a:rPr>
              <a:t>ただ、７世紀前半だと対応する人物はいない。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7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0387" y="879578"/>
            <a:ext cx="6205031" cy="1244993"/>
          </a:xfrm>
        </p:spPr>
        <p:txBody>
          <a:bodyPr/>
          <a:lstStyle/>
          <a:p>
            <a:pPr algn="l"/>
            <a:r>
              <a:rPr kumimoji="1" lang="ja-JP" altLang="en-US" dirty="0" smtClean="0"/>
              <a:t>坂本１号墳と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斎宮成立の関係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6206" y="3521185"/>
            <a:ext cx="6215155" cy="1050815"/>
          </a:xfrm>
        </p:spPr>
        <p:txBody>
          <a:bodyPr>
            <a:noAutofit/>
          </a:bodyPr>
          <a:lstStyle/>
          <a:p>
            <a:pPr algn="just"/>
            <a:r>
              <a:rPr lang="ja-JP" altLang="en-US" sz="2100" dirty="0" smtClean="0">
                <a:solidFill>
                  <a:schemeClr val="tx1"/>
                </a:solidFill>
              </a:rPr>
              <a:t>その</a:t>
            </a:r>
            <a:r>
              <a:rPr lang="ja-JP" altLang="en-US" sz="2100" dirty="0">
                <a:solidFill>
                  <a:schemeClr val="tx1"/>
                </a:solidFill>
              </a:rPr>
              <a:t>ため、１号墳に葬られた人は、斎宮成立に直接関係した人物ではない。</a:t>
            </a: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216159" y="2236674"/>
            <a:ext cx="5825202" cy="9709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ja-JP" altLang="en-US" sz="2100" dirty="0" smtClean="0">
                <a:solidFill>
                  <a:schemeClr val="tx1"/>
                </a:solidFill>
              </a:rPr>
              <a:t>●西暦</a:t>
            </a:r>
            <a:r>
              <a:rPr lang="en-US" altLang="ja-JP" sz="2100" dirty="0" smtClean="0">
                <a:solidFill>
                  <a:schemeClr val="tx1"/>
                </a:solidFill>
              </a:rPr>
              <a:t>673</a:t>
            </a:r>
            <a:r>
              <a:rPr lang="ja-JP" altLang="en-US" sz="2100" dirty="0" smtClean="0">
                <a:solidFill>
                  <a:schemeClr val="tx1"/>
                </a:solidFill>
              </a:rPr>
              <a:t>年の壬申の乱で天照大神を遥拝</a:t>
            </a:r>
            <a:endParaRPr lang="en-US" altLang="ja-JP" sz="2100" dirty="0" smtClean="0">
              <a:solidFill>
                <a:schemeClr val="tx1"/>
              </a:solidFill>
            </a:endParaRPr>
          </a:p>
          <a:p>
            <a:pPr algn="just"/>
            <a:r>
              <a:rPr lang="ja-JP" altLang="en-US" sz="2100" dirty="0" smtClean="0">
                <a:solidFill>
                  <a:schemeClr val="tx1"/>
                </a:solidFill>
              </a:rPr>
              <a:t>●西暦</a:t>
            </a:r>
            <a:r>
              <a:rPr lang="en-US" altLang="ja-JP" sz="2100" dirty="0" smtClean="0">
                <a:solidFill>
                  <a:schemeClr val="tx1"/>
                </a:solidFill>
              </a:rPr>
              <a:t>674</a:t>
            </a:r>
            <a:r>
              <a:rPr lang="ja-JP" altLang="en-US" sz="2100" dirty="0" smtClean="0">
                <a:solidFill>
                  <a:schemeClr val="tx1"/>
                </a:solidFill>
              </a:rPr>
              <a:t>年に大来皇女発遣</a:t>
            </a:r>
            <a:endParaRPr lang="ja-JP" altLang="en-US" sz="2100" dirty="0">
              <a:solidFill>
                <a:schemeClr val="tx1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3178629" y="4572000"/>
            <a:ext cx="1712685" cy="783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026244" y="5370285"/>
            <a:ext cx="6205031" cy="876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3600" dirty="0" smtClean="0">
                <a:solidFill>
                  <a:srgbClr val="FF0000"/>
                </a:solidFill>
              </a:rPr>
              <a:t>麻続氏の礎となった</a:t>
            </a:r>
            <a:r>
              <a:rPr lang="ja-JP" altLang="en-US" sz="3600" dirty="0" smtClean="0">
                <a:solidFill>
                  <a:srgbClr val="FF0000"/>
                </a:solidFill>
              </a:rPr>
              <a:t>人物？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99224" y="313508"/>
            <a:ext cx="6511472" cy="1059197"/>
          </a:xfrm>
        </p:spPr>
        <p:txBody>
          <a:bodyPr/>
          <a:lstStyle/>
          <a:p>
            <a:pPr algn="just"/>
            <a:r>
              <a:rPr kumimoji="1" lang="ja-JP" altLang="en-US" dirty="0" smtClean="0"/>
              <a:t>史跡公園として整備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79761" y="1841597"/>
            <a:ext cx="6111212" cy="1177373"/>
          </a:xfrm>
        </p:spPr>
        <p:txBody>
          <a:bodyPr>
            <a:noAutofit/>
          </a:bodyPr>
          <a:lstStyle/>
          <a:p>
            <a:r>
              <a:rPr lang="ja-JP" altLang="en-US" sz="1600" dirty="0">
                <a:solidFill>
                  <a:schemeClr val="tx1"/>
                </a:solidFill>
              </a:rPr>
              <a:t>平成８年１月</a:t>
            </a:r>
            <a:r>
              <a:rPr lang="en-US" altLang="ja-JP" sz="1600" dirty="0">
                <a:solidFill>
                  <a:schemeClr val="tx1"/>
                </a:solidFill>
              </a:rPr>
              <a:t>29</a:t>
            </a:r>
            <a:r>
              <a:rPr lang="ja-JP" altLang="en-US" sz="1600" dirty="0">
                <a:solidFill>
                  <a:schemeClr val="tx1"/>
                </a:solidFill>
              </a:rPr>
              <a:t>日に発掘調査開始。</a:t>
            </a:r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ja-JP" altLang="en-US" sz="1600" dirty="0">
                <a:solidFill>
                  <a:schemeClr val="tx1"/>
                </a:solidFill>
              </a:rPr>
              <a:t>平成</a:t>
            </a:r>
            <a:r>
              <a:rPr lang="en-US" altLang="ja-JP" sz="1600" dirty="0">
                <a:solidFill>
                  <a:schemeClr val="tx1"/>
                </a:solidFill>
              </a:rPr>
              <a:t>16</a:t>
            </a:r>
            <a:r>
              <a:rPr lang="ja-JP" altLang="en-US" sz="1600" dirty="0">
                <a:solidFill>
                  <a:schemeClr val="tx1"/>
                </a:solidFill>
              </a:rPr>
              <a:t>年１月</a:t>
            </a:r>
            <a:r>
              <a:rPr lang="en-US" altLang="ja-JP" sz="1600" dirty="0">
                <a:solidFill>
                  <a:schemeClr val="tx1"/>
                </a:solidFill>
              </a:rPr>
              <a:t>19</a:t>
            </a:r>
            <a:r>
              <a:rPr lang="ja-JP" altLang="en-US" sz="1600" dirty="0">
                <a:solidFill>
                  <a:schemeClr val="tx1"/>
                </a:solidFill>
              </a:rPr>
              <a:t>日に三重県指定史跡に。</a:t>
            </a:r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ja-JP" altLang="en-US" sz="1600" dirty="0">
                <a:solidFill>
                  <a:schemeClr val="tx1"/>
                </a:solidFill>
              </a:rPr>
              <a:t>そして、平成</a:t>
            </a:r>
            <a:r>
              <a:rPr lang="en-US" altLang="ja-JP" sz="1600" dirty="0">
                <a:solidFill>
                  <a:schemeClr val="tx1"/>
                </a:solidFill>
              </a:rPr>
              <a:t>30</a:t>
            </a:r>
            <a:r>
              <a:rPr lang="ja-JP" altLang="en-US" sz="1600" dirty="0">
                <a:solidFill>
                  <a:schemeClr val="tx1"/>
                </a:solidFill>
              </a:rPr>
              <a:t>年１月</a:t>
            </a:r>
            <a:r>
              <a:rPr lang="en-US" altLang="ja-JP" sz="1600" dirty="0">
                <a:solidFill>
                  <a:schemeClr val="tx1"/>
                </a:solidFill>
              </a:rPr>
              <a:t>20</a:t>
            </a:r>
            <a:r>
              <a:rPr lang="ja-JP" altLang="en-US" sz="1600" dirty="0">
                <a:solidFill>
                  <a:schemeClr val="tx1"/>
                </a:solidFill>
              </a:rPr>
              <a:t>日に公園オープン。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63" y="3018970"/>
            <a:ext cx="4474923" cy="33528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" y="3018970"/>
            <a:ext cx="4474922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4" y="2632326"/>
            <a:ext cx="4269018" cy="3394375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2461785" y="4766625"/>
            <a:ext cx="333375" cy="298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楕円 6"/>
          <p:cNvSpPr/>
          <p:nvPr/>
        </p:nvSpPr>
        <p:spPr>
          <a:xfrm>
            <a:off x="4167960" y="3240543"/>
            <a:ext cx="333375" cy="298252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73899" y="3854245"/>
            <a:ext cx="332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dirty="0"/>
              <a:t>坂本古墳群は、斎宮の北１</a:t>
            </a:r>
            <a:r>
              <a:rPr kumimoji="1" lang="en-US" altLang="ja-JP" sz="2400" dirty="0"/>
              <a:t>km</a:t>
            </a:r>
            <a:r>
              <a:rPr kumimoji="1" lang="ja-JP" altLang="en-US" sz="2400" dirty="0"/>
              <a:t>の場所に造られており、非常に近い場所にあります。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15721" y="4304960"/>
            <a:ext cx="1814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</a:rPr>
              <a:t>斎宮跡</a:t>
            </a:r>
          </a:p>
        </p:txBody>
      </p:sp>
      <p:sp>
        <p:nvSpPr>
          <p:cNvPr id="10" name="タイトル 1"/>
          <p:cNvSpPr>
            <a:spLocks noGrp="1"/>
          </p:cNvSpPr>
          <p:nvPr>
            <p:ph type="ctrTitle"/>
          </p:nvPr>
        </p:nvSpPr>
        <p:spPr>
          <a:xfrm>
            <a:off x="280561" y="915263"/>
            <a:ext cx="6858000" cy="84177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坂本古墳群１号墳とは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4488909" y="3389669"/>
            <a:ext cx="1053000" cy="3780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4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26" y="50800"/>
            <a:ext cx="5105400" cy="680720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556664" y="1654628"/>
            <a:ext cx="7479128" cy="216288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300" dirty="0">
                <a:solidFill>
                  <a:srgbClr val="FF0000"/>
                </a:solidFill>
              </a:rPr>
              <a:t>ご清聴ありがとうございました</a:t>
            </a:r>
            <a:r>
              <a:rPr lang="ja-JP" altLang="en-US" sz="3300" dirty="0" smtClean="0">
                <a:solidFill>
                  <a:srgbClr val="FF0000"/>
                </a:solidFill>
              </a:rPr>
              <a:t>。</a:t>
            </a:r>
            <a:endParaRPr lang="en-US" altLang="ja-JP" sz="3300" dirty="0" smtClean="0">
              <a:solidFill>
                <a:srgbClr val="FF0000"/>
              </a:solidFill>
            </a:endParaRPr>
          </a:p>
          <a:p>
            <a:endParaRPr lang="en-US" altLang="ja-JP" sz="3300" dirty="0">
              <a:solidFill>
                <a:srgbClr val="FF0000"/>
              </a:solidFill>
            </a:endParaRPr>
          </a:p>
          <a:p>
            <a:endParaRPr lang="en-US" altLang="ja-JP" sz="3300" dirty="0">
              <a:solidFill>
                <a:srgbClr val="FF0000"/>
              </a:solidFill>
            </a:endParaRPr>
          </a:p>
          <a:p>
            <a:r>
              <a:rPr lang="ja-JP" altLang="en-US" sz="3300" dirty="0">
                <a:solidFill>
                  <a:srgbClr val="FF0000"/>
                </a:solidFill>
              </a:rPr>
              <a:t>ぜひ公園にもお立ち寄りください。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27929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790776" y="587828"/>
            <a:ext cx="8245816" cy="1993225"/>
          </a:xfrm>
        </p:spPr>
        <p:txBody>
          <a:bodyPr/>
          <a:lstStyle/>
          <a:p>
            <a:r>
              <a:rPr kumimoji="1" lang="ja-JP" altLang="en-US" sz="4800" dirty="0" smtClean="0"/>
              <a:t>地元で</a:t>
            </a:r>
            <a:r>
              <a:rPr lang="ja-JP" altLang="en-US" sz="4800" dirty="0" smtClean="0"/>
              <a:t>「坂本百八塚」と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呼ばれた坂本古墳群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27788" y="3237040"/>
            <a:ext cx="6327251" cy="2670273"/>
          </a:xfrm>
        </p:spPr>
        <p:txBody>
          <a:bodyPr>
            <a:noAutofit/>
          </a:bodyPr>
          <a:lstStyle/>
          <a:p>
            <a:pPr algn="just"/>
            <a:r>
              <a:rPr lang="ja-JP" altLang="en-US" sz="2400" dirty="0">
                <a:solidFill>
                  <a:schemeClr val="tx1"/>
                </a:solidFill>
              </a:rPr>
              <a:t>●東海地域全体で見ても、平地でこれだけ</a:t>
            </a:r>
            <a:r>
              <a:rPr lang="ja-JP" altLang="en-US" sz="2400" dirty="0" smtClean="0">
                <a:solidFill>
                  <a:schemeClr val="tx1"/>
                </a:solidFill>
              </a:rPr>
              <a:t>の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just"/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規模</a:t>
            </a:r>
            <a:r>
              <a:rPr lang="ja-JP" altLang="en-US" sz="2400" dirty="0">
                <a:solidFill>
                  <a:schemeClr val="tx1"/>
                </a:solidFill>
              </a:rPr>
              <a:t>の古墳群（群集墳）は珍しい。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just"/>
            <a:endParaRPr lang="en-US" altLang="ja-JP" sz="2400" dirty="0">
              <a:solidFill>
                <a:schemeClr val="tx1"/>
              </a:solidFill>
            </a:endParaRPr>
          </a:p>
          <a:p>
            <a:pPr algn="just"/>
            <a:r>
              <a:rPr lang="ja-JP" altLang="en-US" sz="2400" dirty="0">
                <a:solidFill>
                  <a:schemeClr val="tx1"/>
                </a:solidFill>
              </a:rPr>
              <a:t>●ただ、第２次大戦時の食料増産のため、計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just"/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en-US" altLang="ja-JP" sz="2400" dirty="0">
                <a:solidFill>
                  <a:schemeClr val="tx1"/>
                </a:solidFill>
              </a:rPr>
              <a:t>153</a:t>
            </a:r>
            <a:r>
              <a:rPr lang="ja-JP" altLang="en-US" sz="2400" dirty="0">
                <a:solidFill>
                  <a:schemeClr val="tx1"/>
                </a:solidFill>
              </a:rPr>
              <a:t>基の古墳群の大半が破壊されてしまう。</a:t>
            </a:r>
          </a:p>
        </p:txBody>
      </p:sp>
    </p:spTree>
    <p:extLst>
      <p:ext uri="{BB962C8B-B14F-4D97-AF65-F5344CB8AC3E}">
        <p14:creationId xmlns:p14="http://schemas.microsoft.com/office/powerpoint/2010/main" val="23902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4288">
            <a:off x="-509323" y="-208586"/>
            <a:ext cx="3658743" cy="4166235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0" y="4079422"/>
            <a:ext cx="2911853" cy="1921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78" y="88925"/>
            <a:ext cx="3543899" cy="265841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11" y="3977972"/>
            <a:ext cx="3090497" cy="272201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03147" y="4260290"/>
            <a:ext cx="2608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昭和</a:t>
            </a:r>
            <a:r>
              <a:rPr kumimoji="1" lang="en-US" altLang="ja-JP" dirty="0"/>
              <a:t>10</a:t>
            </a:r>
            <a:r>
              <a:rPr kumimoji="1" lang="ja-JP" altLang="en-US" dirty="0"/>
              <a:t>年ごろ</a:t>
            </a:r>
            <a:endParaRPr kumimoji="1" lang="en-US" altLang="ja-JP" dirty="0"/>
          </a:p>
          <a:p>
            <a:r>
              <a:rPr kumimoji="1" lang="ja-JP" altLang="en-US" dirty="0"/>
              <a:t>鈴木敏雄氏による古墳分布調査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36269" y="2816603"/>
            <a:ext cx="232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現在の古墳分布地図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911852" y="835569"/>
            <a:ext cx="2911853" cy="2405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65959" y="3092857"/>
            <a:ext cx="2457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昭和</a:t>
            </a:r>
            <a:r>
              <a:rPr kumimoji="1" lang="en-US" altLang="ja-JP" dirty="0"/>
              <a:t>20</a:t>
            </a:r>
            <a:r>
              <a:rPr kumimoji="1" lang="ja-JP" altLang="en-US" dirty="0"/>
              <a:t>年</a:t>
            </a:r>
            <a:endParaRPr kumimoji="1" lang="en-US" altLang="ja-JP" dirty="0"/>
          </a:p>
          <a:p>
            <a:r>
              <a:rPr kumimoji="1" lang="ja-JP" altLang="en-US" dirty="0"/>
              <a:t>米軍による航空写真に写る古墳の痕跡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23252" y="617115"/>
            <a:ext cx="3143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smtClean="0">
                <a:solidFill>
                  <a:srgbClr val="FF0000"/>
                </a:solidFill>
              </a:rPr>
              <a:t>残った古墳は１号墳含む６基のみ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0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01309" y="668114"/>
            <a:ext cx="6300371" cy="1623089"/>
          </a:xfrm>
        </p:spPr>
        <p:txBody>
          <a:bodyPr>
            <a:normAutofit/>
          </a:bodyPr>
          <a:lstStyle/>
          <a:p>
            <a:pPr algn="just"/>
            <a:r>
              <a:rPr kumimoji="1" lang="ja-JP" altLang="en-US" sz="4800" spc="-300" dirty="0" smtClean="0"/>
              <a:t>１号墳は</a:t>
            </a:r>
            <a:r>
              <a:rPr kumimoji="1" lang="ja-JP" altLang="en-US" sz="4800" dirty="0" smtClean="0"/>
              <a:t>盟主墳と考えられたが・・・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8383" y="2521064"/>
            <a:ext cx="5528603" cy="1241822"/>
          </a:xfrm>
        </p:spPr>
        <p:txBody>
          <a:bodyPr>
            <a:normAutofit/>
          </a:bodyPr>
          <a:lstStyle/>
          <a:p>
            <a:pPr algn="l"/>
            <a:r>
              <a:rPr lang="ja-JP" altLang="en-US" sz="2000" dirty="0">
                <a:solidFill>
                  <a:schemeClr val="tx1"/>
                </a:solidFill>
              </a:rPr>
              <a:t>●発掘調査が始まる平成７年までは、評価の定まらない古墳だった。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l"/>
            <a:r>
              <a:rPr lang="ja-JP" altLang="en-US" sz="2000" dirty="0">
                <a:solidFill>
                  <a:schemeClr val="tx1"/>
                </a:solidFill>
              </a:rPr>
              <a:t>前方後円墳？</a:t>
            </a:r>
            <a:r>
              <a:rPr lang="en-US" altLang="ja-JP" sz="2000" dirty="0">
                <a:solidFill>
                  <a:schemeClr val="tx1"/>
                </a:solidFill>
              </a:rPr>
              <a:t>or</a:t>
            </a:r>
            <a:r>
              <a:rPr lang="ja-JP" altLang="en-US" sz="2000" dirty="0">
                <a:solidFill>
                  <a:schemeClr val="tx1"/>
                </a:solidFill>
              </a:rPr>
              <a:t>前方後方墳？時期は？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32" y="3283927"/>
            <a:ext cx="2991158" cy="2114792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>
            <a:off x="2922562" y="4112049"/>
            <a:ext cx="1128932" cy="400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118383" y="4862141"/>
            <a:ext cx="4431322" cy="124182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>
                <a:solidFill>
                  <a:schemeClr val="tx1"/>
                </a:solidFill>
              </a:rPr>
              <a:t>●明和町教育委員会が平成</a:t>
            </a:r>
            <a:r>
              <a:rPr lang="ja-JP" altLang="en-US" sz="2000" dirty="0" smtClean="0">
                <a:solidFill>
                  <a:schemeClr val="tx1"/>
                </a:solidFill>
              </a:rPr>
              <a:t>７年度から</a:t>
            </a:r>
            <a:r>
              <a:rPr lang="ja-JP" altLang="en-US" sz="2000" dirty="0">
                <a:solidFill>
                  <a:schemeClr val="tx1"/>
                </a:solidFill>
              </a:rPr>
              <a:t>発掘調査を開始</a:t>
            </a:r>
          </a:p>
        </p:txBody>
      </p:sp>
    </p:spTree>
    <p:extLst>
      <p:ext uri="{BB962C8B-B14F-4D97-AF65-F5344CB8AC3E}">
        <p14:creationId xmlns:p14="http://schemas.microsoft.com/office/powerpoint/2010/main" val="32151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98" y="3566187"/>
            <a:ext cx="3270981" cy="23126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88" y="693446"/>
            <a:ext cx="3278491" cy="23179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33" y="693446"/>
            <a:ext cx="3270981" cy="231268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33" y="3566187"/>
            <a:ext cx="3278491" cy="231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2" y="198116"/>
            <a:ext cx="4243858" cy="300054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88" y="1988458"/>
            <a:ext cx="4564023" cy="46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7326" y="-401761"/>
            <a:ext cx="5989233" cy="1665168"/>
          </a:xfrm>
        </p:spPr>
        <p:txBody>
          <a:bodyPr/>
          <a:lstStyle/>
          <a:p>
            <a:pPr algn="l"/>
            <a:r>
              <a:rPr kumimoji="1" lang="ja-JP" altLang="en-US" dirty="0" smtClean="0"/>
              <a:t>１号墳の調査成果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0317" y="1893074"/>
            <a:ext cx="4808137" cy="2955143"/>
          </a:xfrm>
        </p:spPr>
        <p:txBody>
          <a:bodyPr>
            <a:normAutofit lnSpcReduction="10000"/>
          </a:bodyPr>
          <a:lstStyle/>
          <a:p>
            <a:pPr algn="just"/>
            <a:r>
              <a:rPr lang="ja-JP" altLang="en-US" sz="2100" dirty="0">
                <a:solidFill>
                  <a:schemeClr val="tx1"/>
                </a:solidFill>
              </a:rPr>
              <a:t>●時期は古墳時代後期（７世紀前半）</a:t>
            </a:r>
            <a:endParaRPr lang="en-US" altLang="ja-JP" sz="2100" dirty="0">
              <a:solidFill>
                <a:schemeClr val="tx1"/>
              </a:solidFill>
            </a:endParaRPr>
          </a:p>
          <a:p>
            <a:pPr algn="just"/>
            <a:endParaRPr lang="en-US" altLang="ja-JP" sz="2100" dirty="0">
              <a:solidFill>
                <a:schemeClr val="tx1"/>
              </a:solidFill>
            </a:endParaRPr>
          </a:p>
          <a:p>
            <a:pPr algn="just"/>
            <a:r>
              <a:rPr lang="ja-JP" altLang="en-US" sz="2100" dirty="0">
                <a:solidFill>
                  <a:schemeClr val="tx1"/>
                </a:solidFill>
              </a:rPr>
              <a:t>●全長</a:t>
            </a:r>
            <a:r>
              <a:rPr lang="en-US" altLang="ja-JP" sz="2100" dirty="0">
                <a:solidFill>
                  <a:schemeClr val="tx1"/>
                </a:solidFill>
              </a:rPr>
              <a:t>38m</a:t>
            </a:r>
            <a:r>
              <a:rPr lang="ja-JP" altLang="en-US" sz="2100" dirty="0">
                <a:solidFill>
                  <a:schemeClr val="tx1"/>
                </a:solidFill>
              </a:rPr>
              <a:t>の前方後方墳</a:t>
            </a:r>
            <a:endParaRPr lang="en-US" altLang="ja-JP" sz="2100" dirty="0">
              <a:solidFill>
                <a:schemeClr val="tx1"/>
              </a:solidFill>
            </a:endParaRPr>
          </a:p>
          <a:p>
            <a:pPr algn="just"/>
            <a:endParaRPr lang="en-US" altLang="ja-JP" sz="2100" dirty="0">
              <a:solidFill>
                <a:schemeClr val="tx1"/>
              </a:solidFill>
            </a:endParaRPr>
          </a:p>
          <a:p>
            <a:pPr algn="just"/>
            <a:r>
              <a:rPr lang="ja-JP" altLang="en-US" sz="2100" dirty="0">
                <a:solidFill>
                  <a:schemeClr val="tx1"/>
                </a:solidFill>
              </a:rPr>
              <a:t>●埋葬施設は木棺直葬で、割竹形木棺</a:t>
            </a:r>
            <a:endParaRPr lang="en-US" altLang="ja-JP" sz="2100" dirty="0">
              <a:solidFill>
                <a:schemeClr val="tx1"/>
              </a:solidFill>
            </a:endParaRPr>
          </a:p>
          <a:p>
            <a:pPr algn="just"/>
            <a:endParaRPr lang="en-US" altLang="ja-JP" sz="2100" dirty="0">
              <a:solidFill>
                <a:schemeClr val="tx1"/>
              </a:solidFill>
            </a:endParaRPr>
          </a:p>
          <a:p>
            <a:pPr algn="just"/>
            <a:r>
              <a:rPr lang="ja-JP" altLang="en-US" sz="2100" dirty="0">
                <a:solidFill>
                  <a:schemeClr val="tx1"/>
                </a:solidFill>
              </a:rPr>
              <a:t>●埋葬施設からは、金銅装頭椎大刀</a:t>
            </a:r>
            <a:endParaRPr lang="en-US" altLang="ja-JP" sz="2100" dirty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60846" y="1214006"/>
            <a:ext cx="2781557" cy="288036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46" y="4985207"/>
            <a:ext cx="5440259" cy="17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42782" y="-36590"/>
            <a:ext cx="913640" cy="6037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4635" r="8374" b="8740"/>
          <a:stretch/>
        </p:blipFill>
        <p:spPr>
          <a:xfrm>
            <a:off x="4199600" y="230181"/>
            <a:ext cx="4363829" cy="635875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r="7827" b="6999"/>
          <a:stretch/>
        </p:blipFill>
        <p:spPr>
          <a:xfrm>
            <a:off x="-24057" y="117847"/>
            <a:ext cx="4223657" cy="6583424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8610600" y="-44754"/>
            <a:ext cx="707571" cy="7026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42013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1144</TotalTime>
  <Words>503</Words>
  <Application>Microsoft Office PowerPoint</Application>
  <PresentationFormat>画面に合わせる (4:3)</PresentationFormat>
  <Paragraphs>102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メイリオ</vt:lpstr>
      <vt:lpstr>游ゴシック</vt:lpstr>
      <vt:lpstr>Arial</vt:lpstr>
      <vt:lpstr>Trebuchet MS</vt:lpstr>
      <vt:lpstr>Wingdings 3</vt:lpstr>
      <vt:lpstr>ファセット</vt:lpstr>
      <vt:lpstr>斎宮前夜の明和町</vt:lpstr>
      <vt:lpstr>坂本古墳群１号墳とは</vt:lpstr>
      <vt:lpstr>地元で「坂本百八塚」と 呼ばれた坂本古墳群</vt:lpstr>
      <vt:lpstr>PowerPoint プレゼンテーション</vt:lpstr>
      <vt:lpstr>１号墳は盟主墳と考えられたが・・・</vt:lpstr>
      <vt:lpstr>PowerPoint プレゼンテーション</vt:lpstr>
      <vt:lpstr>PowerPoint プレゼンテーション</vt:lpstr>
      <vt:lpstr>１号墳の調査成果</vt:lpstr>
      <vt:lpstr>PowerPoint プレゼンテーション</vt:lpstr>
      <vt:lpstr>金銅装頭椎大刀の出土</vt:lpstr>
      <vt:lpstr>金銅装頭椎大刀は大和朝廷から地方豪族（特に東日本）に下賜されたものとみられる。</vt:lpstr>
      <vt:lpstr>坂本１号墳の 特殊性とは</vt:lpstr>
      <vt:lpstr>PowerPoint プレゼンテーション</vt:lpstr>
      <vt:lpstr>坂本古墳群 １号墳の年代</vt:lpstr>
      <vt:lpstr>PowerPoint プレゼンテーション</vt:lpstr>
      <vt:lpstr>坂本１号墳の 被葬者とは</vt:lpstr>
      <vt:lpstr>麻続氏とは</vt:lpstr>
      <vt:lpstr>坂本１号墳と 斎宮成立の関係</vt:lpstr>
      <vt:lpstr>史跡公園として整備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斎宮前夜の明和町</dc:title>
  <dc:creator>Administrator</dc:creator>
  <cp:lastModifiedBy>Administrator</cp:lastModifiedBy>
  <cp:revision>69</cp:revision>
  <cp:lastPrinted>2018-01-25T02:03:47Z</cp:lastPrinted>
  <dcterms:created xsi:type="dcterms:W3CDTF">2017-12-18T09:29:16Z</dcterms:created>
  <dcterms:modified xsi:type="dcterms:W3CDTF">2018-01-25T02:35:13Z</dcterms:modified>
</cp:coreProperties>
</file>